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3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CF7AF-BE6E-4396-9EBA-A97AF331507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7B387-BF8B-4D35-9F82-69C1E67ACB8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B4D30-465B-4CC2-9AAE-4D4E7FC1E1D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B045C-7D47-4A0C-AE1E-27E22585B62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E985485-FC64-4DFF-92FD-CAC236E8B40C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3693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8AECD-3305-43A4-8585-C4F0E666B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389AA-FD5D-4EC5-9CD9-73465A16C2B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F5F3098-306C-4EE9-AB09-D01736D141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73452-55AC-417B-95E9-AD959FE3C3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5209C-F8A6-4F0E-84BD-C09B3D32B7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586EB-EA89-4873-B7BF-74A8D171D1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A23B8F9-5A2F-4913-8BB3-4F92BE6F92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4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7FB5E-E2EC-4648-8F6C-A69DF765D8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EC0BC8-35EA-4ECC-99CF-559BB59796CB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40596-D808-4879-9B82-CEED5C7E91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0A302-01DC-4350-800F-B5509691A6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5CE7-3CA5-4ACD-A131-C4F96ACB64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AAE44E-BDC1-446D-946B-0B8ADA5E2CA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8429B-9564-4F82-AE1F-CD7BC9A583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28F7C-10AA-4520-A2AA-0821D1E16D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3178C-B029-4FEA-99DB-7349CC4DBB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37EAF2-B0CA-433E-801D-C58AA8B3442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D389F-93DE-4808-97EE-15A3C07C84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E08C1-2B0A-4E28-BCD3-D1D6A8E0DC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6670-81E5-4336-8A56-AFD5461813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90C9DA-2850-4A9D-9220-69201CDF0CF6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45458-5EAA-4F5F-AC79-3B3CA05E92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457F5-708B-4F5A-A7F7-FCCF7581F9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9D0A3-28F8-49DE-8611-07B0E671A5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545CC7-D50D-42B8-B03A-1A5FF5AA5F8B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2389D-433A-4881-9233-1154A19AB2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19C2B-3597-4E3A-B62C-071EDE8BE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399EB-EA6B-4BFD-9A26-958BCC0542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CC8915-D058-442D-8455-B6F887B0B44B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DA65B-F1B8-4B3F-BAB8-F2742607F2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55A14-ED00-4FE5-8628-E013E30C6F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E8B66-3C69-41C6-BFF8-5B9DA59AE3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8DF2E5-A0F4-446B-903E-C087C965B755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28543-3C60-44D5-B0CA-282EC1E466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7AE4A-DE4A-4D24-BD9F-0C34DC7300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2F035-3177-4FE8-A981-533C0D7194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3615AE-A6A5-403A-9582-BA818349F2CD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3047B-FFC8-421D-92D3-7492F4B6B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AF3DF-2066-4372-9D8C-13C4F34064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6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2F035-3177-4FE8-A981-533C0D7194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3615AE-A6A5-403A-9582-BA818349F2CD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3047B-FFC8-421D-92D3-7492F4B6B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AF3DF-2066-4372-9D8C-13C4F34064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F2A30-0CA4-47E9-BED3-DC9C8D77FA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417689-6929-44A3-97A4-5B9C25F5BC71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0DAA2-C6C0-44C5-B4C2-5491DD7149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542E2-A07B-426F-BE3F-AE187E80B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7F39-C00E-4703-8A39-57CEDA4D3F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895E9EF-38B4-4E18-92FA-C1B1C078C17B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48FC7-2687-4F46-BEF5-F692DBC38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15C2F-8DD4-4438-993A-8617075B24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AC6B8-3769-4029-B9DE-07D979E8D2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EEB006-E35F-4F30-86B3-40DE7271D204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76EB7-95C4-46E0-907D-1FC158E70A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E4FAA-B8B2-4605-B202-8DFBE7BA17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4BCEE-F0E3-4861-A157-4B8E07E2FD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D051F93-253E-44F3-AB40-AFE59E8A512B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723D6-8A57-4FF5-AC07-976229D3F5B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E7AC0-554A-48D2-B362-1C38796A17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015-5837-4E84-B7BB-FC794E7006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B27A78-196E-4798-BD60-49F0C85D0B3E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A9ECA-BBF8-40E3-B073-7EF79F5284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895F6-B75E-4FAE-B9F1-668F8B543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562B0-EDD1-4798-81F5-81B8C4A15C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2784C89-B9DD-41A6-9A9F-BC75410CBB6B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C9992-CB3E-41FD-9F51-CC34627E607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B2470-C7E5-481B-B4C7-604E21FA5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AF160-F625-4BCF-877F-8BD462B3C7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178E314-EF91-4B11-A005-77E93B51B219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FE29F-8E06-452F-9310-061FD886D8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B1B6E-B60A-4509-B6A0-0D0A2B61E4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1B692-EDAA-4A9D-977B-899C0484AB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D4B555C-B4CB-40D0-A4B7-8C00281C513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9CE92-7522-4FBC-8F04-35B57A3088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91901-C8A7-4C67-B8CB-82C2F97F8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751DA-33A7-4471-9701-A4ED7A386C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89A5B1-F691-4FE0-8723-389999FD8E36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4B00B-9B48-4105-9E05-EBB953C649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CBA54-15FC-4A32-B4B1-C0D2696773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AC2CC-3716-4E21-8550-2B12A4BED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1AD5A8-76ED-4CB9-A873-03644E96AAE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15363-4CFD-4222-9887-BA3BDE367A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8F1B7-0AE9-4C59-8297-A6F79F1246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C65EA-6901-442D-B76D-56452907B5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B1F0C8D-53C8-46AC-9C26-441EB974A460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FE2C-03B6-40D0-810D-E1D303AAB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97B74-7DC8-4D6F-BA4D-F69BE75CFD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0488A-B544-4D42-AEFA-6DB1CBAF04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888EBF-551B-45ED-AC64-901B5CD96FAB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AB1A0-A72F-4FFB-A895-B1BA9E230F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BE3FA-B38C-4547-8323-2C9B679A0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248D8-2FEB-439F-83F6-12E4FDA7C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663823E-3F1C-4903-92B9-42BC75B280A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C17BB-3C73-4D48-83F3-A221441202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015D-40C6-4B82-8F20-501BF11731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BE3C-CEB4-4FF6-B019-C02AB6371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32AC8-6843-4E4D-BA06-AB9E9D282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65BF-D674-4C91-856C-AC06213D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372AC-E627-41F6-878F-7C89CA83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339E-7110-4F25-A30F-ACD56852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41BA10-51F3-4246-8244-A3AB6C9C90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5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B6F0-FE18-4477-99ED-45EBFEC1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2B2A0-9A3A-4B82-870F-217B7C318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8F5D-3924-4523-B24B-58041ED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75D3-3EE7-42D6-97C8-883DFB4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B332-9047-4DA4-9EFF-BA83C8DB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2DD0A3-31A7-4F3D-B5DB-31793B2F84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0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A8CABB-A7B7-429D-AD72-1C6F835CE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D5D9E-28E2-4F60-ACEE-83DE6CD9B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DE24-6DAF-402F-B371-B44C1B6D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04DD4-6BBB-4830-9A2F-831385BF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EB85-5940-4444-BA88-E223F970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C7866-FAB1-4028-AADB-996805C253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5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092E-B20F-4857-8D8F-8669287F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82AB-2667-4902-B8CE-AFC45375D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2210A-BD1F-4BD8-8336-F38BB245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5CF8-1B3C-4A81-B276-914B3102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37717-F91D-49D7-BEF3-2F9AEE65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6D545A-5FEC-41BE-8818-1241DD7E4C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5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902-D280-4CD8-98CE-9F59B20E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8B372-1DFB-4595-88CA-56313F0E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BBBB9-62DF-4824-B4BF-68BF082E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1C8C6-6AFA-4102-878D-198F15DA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8D0D5-3262-4654-AC5B-F7B46792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384FE1-720A-4B0C-B424-7F74CC1EC0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17CC-70F9-4B33-BD51-FFE7016C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D2BD-501C-4AC6-8BAF-3AA738FC7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960B2-70E4-4ECF-AECF-7B68AB85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7288E-D4C4-4D6A-B7EA-948DB846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DA61-A2E7-4EB3-B080-F01527CB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C40BB-D251-4D62-9744-B350D3C2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E49651-E888-42A2-8E08-33A9F6508F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608A-00AD-4A04-BEE9-4DEA560F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B6B7-7296-416F-B8F7-718A9A8A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9F28C-E2BD-4C58-831C-36733ADB9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1C1D6-F83F-4250-9EFC-FDB89D4A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1BB90-C31B-4BE4-B733-DEBEA4956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35BC2-AFD9-4BC9-A535-93E9D803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809DF-91B0-4881-A31B-AD258FE6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83EFC-02B4-4D5A-9601-6859163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4C58D3-A352-4DD9-AA29-6230DC9223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0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ECB7-1703-4E78-BD3C-494DBBFC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EA3C6-97AF-4D23-A2BD-DFDD732D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1C922-77DF-4C29-A736-4A585C08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3467F-527E-448A-9D04-CC4AA05B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CEBEE8-C285-49E8-AF18-12C46CF4C8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0266D-B4E6-46ED-B8BE-320AEAC7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31389-5BD2-4D1A-8EA2-51C11DF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29682-7404-4AD2-B3D2-D16E4452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94C312-25D9-4C46-8553-75740714C4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189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56CD-93B6-43EB-A2E2-C0CD621E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C323-4E2A-45CA-B053-063A27A2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A9257-6358-4F00-89F7-1CE375E01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278B-0BBE-4D62-AF7C-66A9D893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29DBA-8B1E-445A-97BB-48410F82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9B786-0BA2-49EE-9FFF-E82E4FAF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9EEF2D-6006-4236-9C15-EE2F3F5552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6D17-1CEB-4FEE-83E6-2A4CE12B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AB2F2-75DA-41A2-8428-861527771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25AFC-E5D7-4861-BBAF-3B51C967E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3173E-C1B1-40C6-9BC7-184D129C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60C01-6D7B-4FB8-B10C-F21CF678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45CF-5D58-480E-A15E-35D73E3E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7AD4DA-A386-42EB-9C94-850F459D73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D69E2-DCC2-480C-B4BF-4D5B33AE6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B0616-B31F-4A03-98E8-2D142716B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F9253-D57E-4EF5-8458-1475E8196D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8AF46-0DB2-4793-A5ED-F92F4055A10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A97-000D-44F8-99EE-71F402B1974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794DBC4-B245-4C0C-A535-072D390496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E7A-8EB2-46DE-BCD7-705B2726DF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926079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sz="2800"/>
              <a:t>An Exploration in Raymarching and Optics</a:t>
            </a:r>
            <a:br>
              <a:rPr lang="en-US" sz="2800"/>
            </a:br>
            <a:r>
              <a:rPr lang="en-US" sz="2400"/>
              <a:t>By: Paul Grad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508F-BA9D-481F-B933-09EC21370C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Optical Properties of Bubbles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DDFE-0DDB-4370-8F13-A93A1DADA5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40479" y="1742040"/>
            <a:ext cx="260496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D524A-2E56-4723-BC7E-7A3DFEAA50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" y="1742040"/>
            <a:ext cx="2926079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Translucency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8C35B-8479-4E43-AC33-2FD1A98BBA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0" y="1737359"/>
            <a:ext cx="2834640" cy="6400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Interference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C5FB3-EC30-41C7-8CE0-B155CD42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7376" r="7518"/>
          <a:stretch>
            <a:fillRect/>
          </a:stretch>
        </p:blipFill>
        <p:spPr>
          <a:xfrm>
            <a:off x="457200" y="2420280"/>
            <a:ext cx="3108600" cy="206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E3868-CA74-49C3-8D58-5C7AC5F362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41480" y="2421000"/>
            <a:ext cx="3071880" cy="187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4612C-29B8-49F0-8A89-F453D28264C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21080" y="2286000"/>
            <a:ext cx="294588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7E5D1-34E7-47BE-8393-ACCB32FD80D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791000" y="5147840"/>
            <a:ext cx="2818800" cy="21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558C41F9-41CB-4C6E-BAC3-E4E975A7AC28}"/>
              </a:ext>
            </a:extLst>
          </p:cNvPr>
          <p:cNvSpPr/>
          <p:nvPr/>
        </p:nvSpPr>
        <p:spPr>
          <a:xfrm flipV="1">
            <a:off x="4937760" y="4389120"/>
            <a:ext cx="0" cy="529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6452B10A-2A69-4CDA-B791-32CBC2630F21}"/>
              </a:ext>
            </a:extLst>
          </p:cNvPr>
          <p:cNvSpPr/>
          <p:nvPr/>
        </p:nvSpPr>
        <p:spPr>
          <a:xfrm flipH="1" flipV="1">
            <a:off x="3017520" y="4480560"/>
            <a:ext cx="182880" cy="54864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F63985F8-6FC4-440A-916A-E9B5AB7C82B9}"/>
              </a:ext>
            </a:extLst>
          </p:cNvPr>
          <p:cNvSpPr/>
          <p:nvPr/>
        </p:nvSpPr>
        <p:spPr>
          <a:xfrm flipV="1">
            <a:off x="6949440" y="4572000"/>
            <a:ext cx="365760" cy="457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7FD4F1-6A5F-4992-842A-3F85CFA4A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24" y="5141025"/>
            <a:ext cx="1925496" cy="19709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8263-EC97-4DC3-B274-F2C72C3139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Translucency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80F19-FFE5-4DDA-986A-E6C0CE5EC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As the ray traversed through each object, I would do post-multiplied alpha blending of the current color with the previous (closer)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reached a distance limit, the color would be mixed with the color from the environment map.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85E3-BC4B-4FFB-8A36-2720CAD39D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9FFE1-7ECF-4389-B306-2AB6F91550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 did two-level recursive ray-tracing.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hit a point, the ray direction would be reset to the reflection direction reflect(eye, normal).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Ray-marching would then repeat.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Now, instead of doing three-level ray-tracing the environment map was sampled based on the reflection direction.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 also used the Phong illumination model to create highlights.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D262A-5D7D-461F-9652-EB68D565DC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EB9F7-1519-46E1-9801-00D2AEB21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" y="2016360"/>
            <a:ext cx="9071640" cy="1549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When waves of the same frequency interact with a phase shift between them, they either </a:t>
            </a:r>
            <a:r>
              <a:rPr lang="en-US" b="1"/>
              <a:t>constructively </a:t>
            </a:r>
            <a:r>
              <a:rPr lang="en-US"/>
              <a:t>or </a:t>
            </a:r>
            <a:r>
              <a:rPr lang="en-US" b="1"/>
              <a:t>destructively </a:t>
            </a:r>
            <a:r>
              <a:rPr lang="en-US"/>
              <a:t>interfere.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C2209-8283-4E4B-851F-7667AACB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F77B-65E1-4430-844D-348C087028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8C57B-6005-4884-9609-7487D2681F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71599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Refraction in the thin film causes a phase shift between the surface reflection and reflection at the bottom of the film.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reflected off the bottom, a phase shift of 180 degrees occurs.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90B7E-9BA3-4462-BF5B-745320128E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54B9-F58B-4585-AC63-25EC5492B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Equation of Thin Film </a:t>
            </a:r>
            <a:r>
              <a:rPr lang="en-US" dirty="0" err="1"/>
              <a:t>Intereference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esize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ln>
                <a:noFill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𝑓𝑖𝑙𝑚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blipFill>
                <a:blip r:embed="rId3"/>
                <a:stretch>
                  <a:fillRect t="-10606" r="-42007"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7E2F3-472A-4491-A402-EC29C913C8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6260" y="1280521"/>
            <a:ext cx="9071640" cy="173699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equation governing constructive interference in thin film is thus: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</p:spPr>
            <p:txBody>
              <a:bodyPr/>
              <a:lstStyle/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Where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dirty="0"/>
                  <a:t> is the wavelength of light, d is the thickness of the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index of refraction of the soap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angle of refraction, and m is an integer.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Essentially, wavelengths which are completely out of phase constructively interfere, whereas those in phase destructively interfere (opposite to usual interference).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  <a:blipFill>
                <a:blip r:embed="rId4"/>
                <a:stretch>
                  <a:fillRect l="-2564" t="-4828" r="-192" b="-6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3EA106-E494-4867-9BF6-46711F305D47}"/>
              </a:ext>
            </a:extLst>
          </p:cNvPr>
          <p:cNvSpPr txBox="1">
            <a:spLocks noResize="1"/>
          </p:cNvSpPr>
          <p:nvPr/>
        </p:nvSpPr>
        <p:spPr>
          <a:xfrm>
            <a:off x="2377439" y="3362400"/>
            <a:ext cx="72000" cy="321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D37A-A175-46AA-81CB-99DF397B2C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Mapping Film Thickness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C9182C-6296-4950-8E28-2044FB69791A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92134" y="1394467"/>
                <a:ext cx="9071640" cy="4384440"/>
              </a:xfrm>
            </p:spPr>
            <p:txBody>
              <a:bodyPr/>
              <a:lstStyle/>
              <a:p>
                <a:pPr>
                  <a:buSzPct val="45000"/>
                  <a:buFont typeface="StarSymbol"/>
                  <a:buChar char="●"/>
                </a:pPr>
                <a:r>
                  <a:rPr lang="en-US" dirty="0">
                    <a:latin typeface="+mn-lt"/>
                  </a:rPr>
                  <a:t>The film is thickest at the bottom and thinnest at the top.</a:t>
                </a:r>
              </a:p>
              <a:p>
                <a:pPr>
                  <a:buSzPct val="45000"/>
                  <a:buFont typeface="StarSymbol"/>
                  <a:buChar char="●"/>
                </a:pPr>
                <a:r>
                  <a:rPr lang="en-US" dirty="0">
                    <a:latin typeface="+mn-lt"/>
                  </a:rPr>
                  <a:t>I decided to map film thickness at any point of the sphere as a function of the normal n and a noise texture. The range is 200-1500 nm.</a:t>
                </a:r>
              </a:p>
              <a:p>
                <a:pPr lvl="2">
                  <a:buSzPct val="45000"/>
                  <a:buFont typeface="StarSymbol"/>
                  <a:buChar char="●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  <m:t>1. −</m:t>
                            </m:r>
                            <m: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∗ .65+ .2</m:t>
                        </m:r>
                      </m:e>
                    </m:d>
                    <m:r>
                      <a:rPr lang="en-US" sz="2400" b="0" i="1" smtClean="0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∗(1. − 1. ∗</m:t>
                    </m:r>
                    <m:r>
                      <a:rPr lang="en-US" sz="2400" b="0" i="1" smtClean="0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𝑡𝑒𝑥𝑡𝑢𝑟𝑒</m:t>
                    </m:r>
                    <m:d>
                      <m:dPr>
                        <m:ctrlP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𝑛𝑜𝑖𝑠𝑒</m:t>
                        </m:r>
                        <m: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highlight>
                    <a:scrgbClr r="0" g="0" b="0">
                      <a:alpha val="0"/>
                    </a:scrgbClr>
                  </a:highlight>
                </a:endParaRPr>
              </a:p>
              <a:p>
                <a:pPr lvl="2">
                  <a:buSzPct val="45000"/>
                  <a:buFont typeface="StarSymbol"/>
                  <a:buChar char="●"/>
                </a:pPr>
                <a:r>
                  <a:rPr lang="en-US" sz="2400" dirty="0">
                    <a:highlight>
                      <a:scrgbClr r="0" g="0" b="0">
                        <a:alpha val="0"/>
                      </a:scrgbClr>
                    </a:highlight>
                  </a:rPr>
                  <a:t>where </a:t>
                </a:r>
                <a:r>
                  <a:rPr lang="en-US" sz="2400" i="1" dirty="0" err="1">
                    <a:highlight>
                      <a:scrgbClr r="0" g="0" b="0">
                        <a:alpha val="0"/>
                      </a:scrgbClr>
                    </a:highlight>
                  </a:rPr>
                  <a:t>sphereMap</a:t>
                </a:r>
                <a:r>
                  <a:rPr lang="en-US" sz="2400" i="1" dirty="0">
                    <a:highlight>
                      <a:scrgbClr r="0" g="0" b="0">
                        <a:alpha val="0"/>
                      </a:scrgbClr>
                    </a:highlight>
                  </a:rPr>
                  <a:t> </a:t>
                </a:r>
                <a:r>
                  <a:rPr lang="en-US" sz="2400" dirty="0">
                    <a:highlight>
                      <a:scrgbClr r="0" g="0" b="0">
                        <a:alpha val="0"/>
                      </a:scrgbClr>
                    </a:highlight>
                  </a:rPr>
                  <a:t>does a spherical texture mapping.</a:t>
                </a:r>
              </a:p>
              <a:p>
                <a:pPr lvl="1"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C9182C-6296-4950-8E28-2044FB69791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92134" y="1394467"/>
                <a:ext cx="9071640" cy="4384440"/>
              </a:xfrm>
              <a:blipFill>
                <a:blip r:embed="rId3"/>
                <a:stretch>
                  <a:fillRect l="-2688" t="-2921" r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CD485B-4430-490D-BCA6-68FE36F57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46" y="4878320"/>
            <a:ext cx="2199982" cy="2312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678DBB-E073-45F1-AC17-68079BB56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09" y="4878320"/>
            <a:ext cx="4506682" cy="238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3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D37A-A175-46AA-81CB-99DF397B2C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Thin Film Interference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182C-6296-4950-8E28-2044FB6979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algorithm: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Calculate the wavelengths that constructively interfere up to 9 iterations of m, using the previous equation.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Map the wavelength into a “rainbow map” and add to the total color from interference.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Add the color from interference to the final color of the object.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The algorithm and its implementation is further described in GPU Gems 3, Chapter 8.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2A77-56ED-4408-B401-78682E5FD1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Result: Bubbles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331454-7B1D-408F-9BF5-22DE05B586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743199"/>
            <a:ext cx="9071640" cy="1262160"/>
          </a:xfrm>
        </p:spPr>
        <p:txBody>
          <a:bodyPr/>
          <a:lstStyle/>
          <a:p>
            <a:pPr lvl="0"/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DB45-16E7-4B3B-B06E-875D79117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Dispersion?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9A759-3497-4C39-9A46-9C833F4F05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 refractive index of a material depends on the frequency of light.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Higher frequencies “bend” more than lower frequencies.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B68C0-9DFC-4389-92BE-A98C1C02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4880" y="3931920"/>
            <a:ext cx="5360400" cy="335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798-E14E-4145-8778-A83E93513A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2443D-05F6-4E2B-A094-2BC334CFC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93240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Model physical and optical properties of bubbles and glass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Physical: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Merging and division of bubbles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Optical: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Translucency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Reflection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Refraction/Transmission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Interference patterns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Dispersion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Fresnel Equations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DF86-9D1E-4A0C-9906-F2FDDC09AE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Refraction and Dispersion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D0A5D-6701-47D2-9CD7-0F9077B7CF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3 rays are shot into the scene for each pixel, representing the rgb channels.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glass has slightly different indices of refraction for each wavelength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rays diverge from each other, and create multiple overlaid color images in the final 2D image.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AEA-9CD0-4668-9213-884307F759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Fresnel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1A131-84B7-4662-B71B-89098E940C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3889"/>
            <a:ext cx="9071640" cy="4919591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dirty="0"/>
              <a:t>The </a:t>
            </a:r>
            <a:r>
              <a:rPr lang="en-US" i="1" dirty="0" err="1"/>
              <a:t>fresnel</a:t>
            </a:r>
            <a:r>
              <a:rPr lang="en-US" i="1" dirty="0"/>
              <a:t> </a:t>
            </a:r>
            <a:r>
              <a:rPr lang="en-US" dirty="0"/>
              <a:t>term in BRDFs.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Describe the ratio of reflected light vs transmitted light.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At the “critical angle” of incidence, no light is transmitted, only reflected (TIR).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C176E-DCA7-46FC-AD25-01A8625E7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2978594"/>
            <a:ext cx="5069440" cy="1445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712D-CFB6-47B9-8411-2C0C9CE77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4585182"/>
            <a:ext cx="5753582" cy="141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161D7-DED3-4B32-9721-D5A7ADB68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90" y="3300170"/>
            <a:ext cx="3377533" cy="22475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5231-C817-495E-844F-8D1DD54810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 for Glass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C95-80CB-4F63-8A8C-DBEEE3231A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4355-ABE9-4077-BC34-EAF370DAA5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3913" y="-52827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C0CA6-1814-4B6B-AD3D-14EF291925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146" y="885240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raymarching,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7CD73-A163-4EDB-920E-3BD8DB96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06529" y="5277173"/>
            <a:ext cx="3959279" cy="222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6BA2C-B2E7-457E-B064-C8F880733B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04127" y="5543459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2C2646-C24E-4149-BEE2-434925C07D3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57498" y="5343300"/>
            <a:ext cx="2857320" cy="194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ABB2C-DE93-4D58-80FF-9ADB003ECAA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74349" y="0"/>
            <a:ext cx="1282363" cy="961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F4AA-D278-4169-8C43-A9AFB303B8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94B1-D37E-443B-A169-AD8A3A551E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24794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b="1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</a:t>
            </a:r>
            <a:r>
              <a:rPr lang="en-US" b="1" dirty="0"/>
              <a:t>raymarching</a:t>
            </a:r>
            <a:r>
              <a:rPr lang="en-US" dirty="0"/>
              <a:t>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C02C1-6AD3-4B80-9C27-C03F255AF4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2571" y="5448769"/>
            <a:ext cx="3319199" cy="186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B325C-71CE-48A6-BB48-4A76CFBB6E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2453" y="5510148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7BBAE-53AA-40F7-8477-7B128C0D7F2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16438" y="5324569"/>
            <a:ext cx="3108959" cy="211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4874-5DFB-44C5-AE89-E60D4EBE3A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Raymarching by Sphere-Tracing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00A4-1D84-4E9B-9B21-3E575A0A96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57974"/>
            <a:ext cx="9071640" cy="39002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Problem: If we shoot a ray from a pixel point, what objects does it hit?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Solution: starting from the camera position (ray origin), move the ray the distance to the closest point in the scene. Introduced by Hart.</a:t>
            </a:r>
            <a:r>
              <a:rPr lang="en-US" baseline="30000" dirty="0"/>
              <a:t>1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We can’t guarantee a hit, but we know we need to “march” the ray at least that far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21C12-926C-4068-9E21-73B5D587B7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39920" y="5120639"/>
            <a:ext cx="3260880" cy="198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B7E9C-5A71-4523-A6A8-82E75F72C989}"/>
              </a:ext>
            </a:extLst>
          </p:cNvPr>
          <p:cNvSpPr txBox="1"/>
          <p:nvPr/>
        </p:nvSpPr>
        <p:spPr>
          <a:xfrm>
            <a:off x="91440" y="7132320"/>
            <a:ext cx="10039680" cy="3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antialiased ray tracing of implicit surfaces. </a:t>
            </a:r>
            <a:r>
              <a:rPr lang="en-US" sz="1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32D6-7994-4998-B4CE-018CD89A6C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3200"/>
              <a:t>Signed Distance Functions (SDFs)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575D5-68D5-4A20-8390-FF7DEA7E2E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5760" y="164592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Scalar Fields? SDFs? Same thing!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Assigning distance from “isosurface” (where distance = 0) to every point in 3D space.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Allows for modeling of geometry that’s difficult to create with meshes.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B5181-C9BB-4B58-AC36-3EA39701DF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60319" y="4754879"/>
            <a:ext cx="4494960" cy="252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32EC-AE0F-4E4D-ACDF-DA1A6F54CC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Constructive Solid Geometry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FCE5-8CD4-43B4-AADE-DC6C138A18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Allows for construction of complex shapes by operating on a set of basic primitives (cubes, spheres, etc.)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Operations: intersection, union,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33B32-B456-4C21-87FC-DE296FE3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4720" y="3968280"/>
            <a:ext cx="3673439" cy="32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9358-309C-40E7-9D70-32DEC5609A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Metaballs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FBDE-29A3-4483-BCC9-55C087061C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5916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A method for modeling blob-like objects first proposed by Jim Blinn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 use Hart’s distance function described in his paper on sphere-tracing</a:t>
            </a:r>
            <a:r>
              <a:rPr lang="en-US" baseline="30000" dirty="0"/>
              <a:t>2</a:t>
            </a:r>
            <a:r>
              <a:rPr lang="en-US" dirty="0"/>
              <a:t> to model </a:t>
            </a:r>
            <a:r>
              <a:rPr lang="en-US" dirty="0" err="1"/>
              <a:t>metaballs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F079E-238B-45DE-AA0C-9635C87FB3CE}"/>
              </a:ext>
            </a:extLst>
          </p:cNvPr>
          <p:cNvSpPr txBox="1"/>
          <p:nvPr/>
        </p:nvSpPr>
        <p:spPr>
          <a:xfrm>
            <a:off x="0" y="6591240"/>
            <a:ext cx="8835480" cy="7689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Generalization of Algebraic Surface Drawing. ACM Transactions on Graphics. 1982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antialiased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ray tracing of implicit surfaces. </a:t>
            </a:r>
            <a:r>
              <a:rPr lang="en-US" sz="16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26DE-988A-4913-9F7B-53B910839E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3693600"/>
            <a:ext cx="2902320" cy="289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565F-5E5B-424B-A90C-7584992B02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87285"/>
            <a:ext cx="9071640" cy="737215"/>
          </a:xfrm>
        </p:spPr>
        <p:txBody>
          <a:bodyPr/>
          <a:lstStyle/>
          <a:p>
            <a:pPr lvl="0"/>
            <a:r>
              <a:rPr lang="en-US" dirty="0"/>
              <a:t>Setup in WebGL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D10E2-9133-4DD9-9F9B-1A6DBEFAE0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755488"/>
            <a:ext cx="9071640" cy="4384440"/>
          </a:xfrm>
        </p:spPr>
        <p:txBody>
          <a:bodyPr/>
          <a:lstStyle/>
          <a:p>
            <a:pPr lvl="0">
              <a:buSzPct val="100000"/>
              <a:buAutoNum type="arabicParenR"/>
            </a:pPr>
            <a:r>
              <a:rPr lang="en-US" dirty="0"/>
              <a:t> Load plane mesh representing the image plane.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Save the camera position, calculated focal length, and window size as uniforms.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ray direction to have its </a:t>
            </a:r>
            <a:r>
              <a:rPr lang="en-US" dirty="0" err="1"/>
              <a:t>xy</a:t>
            </a:r>
            <a:r>
              <a:rPr lang="en-US" dirty="0"/>
              <a:t> direction as the </a:t>
            </a:r>
            <a:r>
              <a:rPr lang="en-US" dirty="0" err="1"/>
              <a:t>uv</a:t>
            </a:r>
            <a:r>
              <a:rPr lang="en-US" dirty="0"/>
              <a:t> of the plane, and its z as the focal length.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</a:t>
            </a:r>
            <a:r>
              <a:rPr lang="en-US" dirty="0" err="1"/>
              <a:t>modelview</a:t>
            </a:r>
            <a:r>
              <a:rPr lang="en-US" dirty="0"/>
              <a:t> matrix as essentially </a:t>
            </a:r>
            <a:r>
              <a:rPr lang="en-US" dirty="0" err="1"/>
              <a:t>glu_LookAt</a:t>
            </a:r>
            <a:r>
              <a:rPr lang="en-US" dirty="0"/>
              <a:t> with (camera position – origin) as eye and the up vector as vec3(0,1,0).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Multiply the ray direction by the </a:t>
            </a:r>
            <a:r>
              <a:rPr lang="en-US" dirty="0" err="1"/>
              <a:t>modelview</a:t>
            </a:r>
            <a:r>
              <a:rPr lang="en-US" dirty="0"/>
              <a:t> matrix.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Shoot the ray into the scene.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1021</Words>
  <Application>Microsoft Office PowerPoint</Application>
  <PresentationFormat>Custom</PresentationFormat>
  <Paragraphs>123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SC Regular</vt:lpstr>
      <vt:lpstr>StarSymbol</vt:lpstr>
      <vt:lpstr>Times New Roman</vt:lpstr>
      <vt:lpstr>Default</vt:lpstr>
      <vt:lpstr>An Exploration in Raymarching and Optics By: Paul Grad</vt:lpstr>
      <vt:lpstr>Goal</vt:lpstr>
      <vt:lpstr>Volumetric Rendering</vt:lpstr>
      <vt:lpstr>Volumetric Rendering</vt:lpstr>
      <vt:lpstr>Raymarching by Sphere-Tracing</vt:lpstr>
      <vt:lpstr>Signed Distance Functions (SDFs)</vt:lpstr>
      <vt:lpstr>Constructive Solid Geometry</vt:lpstr>
      <vt:lpstr>Metaballs</vt:lpstr>
      <vt:lpstr>Setup in WebGL</vt:lpstr>
      <vt:lpstr>Optical Properties of Bubbles</vt:lpstr>
      <vt:lpstr>Modeling Translucency</vt:lpstr>
      <vt:lpstr>Modeling Reflection</vt:lpstr>
      <vt:lpstr>What is Interference?</vt:lpstr>
      <vt:lpstr>What is Interference?</vt:lpstr>
      <vt:lpstr>Equation of Thin Film Intereference</vt:lpstr>
      <vt:lpstr>Mapping Film Thickness</vt:lpstr>
      <vt:lpstr>Modeling Thin Film Interference</vt:lpstr>
      <vt:lpstr>Final Result: Bubbles</vt:lpstr>
      <vt:lpstr>What is Dispersion?</vt:lpstr>
      <vt:lpstr>Modeling Refraction and Dispersion</vt:lpstr>
      <vt:lpstr>Fresnel Equations</vt:lpstr>
      <vt:lpstr>Final Result for Glass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in Raymarching and Optics By: Paul Grad</dc:title>
  <dc:creator>Paul Grad</dc:creator>
  <cp:lastModifiedBy>Paul Grad</cp:lastModifiedBy>
  <cp:revision>53</cp:revision>
  <dcterms:created xsi:type="dcterms:W3CDTF">2018-06-05T20:59:29Z</dcterms:created>
  <dcterms:modified xsi:type="dcterms:W3CDTF">2018-06-11T10:11:37Z</dcterms:modified>
</cp:coreProperties>
</file>